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9" r:id="rId6"/>
    <p:sldId id="260" r:id="rId7"/>
    <p:sldId id="263" r:id="rId8"/>
    <p:sldId id="265" r:id="rId9"/>
    <p:sldId id="295" r:id="rId10"/>
    <p:sldId id="279" r:id="rId11"/>
    <p:sldId id="280" r:id="rId12"/>
  </p:sldIdLst>
  <p:sldSz cx="9144000" cy="5143500" type="screen16x9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nri Laur" initials="HL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F"/>
    <a:srgbClr val="0098DB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4" autoAdjust="0"/>
    <p:restoredTop sz="86316" autoAdjust="0"/>
  </p:normalViewPr>
  <p:slideViewPr>
    <p:cSldViewPr snapToGrid="0">
      <p:cViewPr varScale="1">
        <p:scale>
          <a:sx n="133" d="100"/>
          <a:sy n="133" d="100"/>
        </p:scale>
        <p:origin x="-232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851" y="-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735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61" tIns="44630" rIns="89261" bIns="44630" numCol="1" anchor="t" anchorCtr="0" compatLnSpc="1">
            <a:prstTxWarp prst="textNoShape">
              <a:avLst/>
            </a:prstTxWarp>
          </a:bodyPr>
          <a:lstStyle>
            <a:lvl1pPr defTabSz="890748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081" y="0"/>
            <a:ext cx="3037735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61" tIns="44630" rIns="89261" bIns="44630" numCol="1" anchor="t" anchorCtr="0" compatLnSpc="1">
            <a:prstTxWarp prst="textNoShape">
              <a:avLst/>
            </a:prstTxWarp>
          </a:bodyPr>
          <a:lstStyle>
            <a:lvl1pPr algn="r" defTabSz="890748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312"/>
            <a:ext cx="3037735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61" tIns="44630" rIns="89261" bIns="44630" numCol="1" anchor="b" anchorCtr="0" compatLnSpc="1">
            <a:prstTxWarp prst="textNoShape">
              <a:avLst/>
            </a:prstTxWarp>
          </a:bodyPr>
          <a:lstStyle>
            <a:lvl1pPr defTabSz="890748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081" y="8830312"/>
            <a:ext cx="3037735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61" tIns="44630" rIns="89261" bIns="44630" numCol="1" anchor="b" anchorCtr="0" compatLnSpc="1">
            <a:prstTxWarp prst="textNoShape">
              <a:avLst/>
            </a:prstTxWarp>
          </a:bodyPr>
          <a:lstStyle>
            <a:lvl1pPr algn="r" defTabSz="890748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9212" cy="48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017" tIns="43008" rIns="86017" bIns="43008" numCol="1" anchor="t" anchorCtr="0" compatLnSpc="1">
            <a:prstTxWarp prst="textNoShape">
              <a:avLst/>
            </a:prstTxWarp>
          </a:bodyPr>
          <a:lstStyle>
            <a:lvl1pPr defTabSz="860634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8512" y="1"/>
            <a:ext cx="3009211" cy="48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017" tIns="43008" rIns="86017" bIns="43008" numCol="1" anchor="t" anchorCtr="0" compatLnSpc="1">
            <a:prstTxWarp prst="textNoShape">
              <a:avLst/>
            </a:prstTxWarp>
          </a:bodyPr>
          <a:lstStyle>
            <a:lvl1pPr algn="r" defTabSz="860634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140519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0375" y="692150"/>
            <a:ext cx="6149975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38" y="4429424"/>
            <a:ext cx="5191246" cy="415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017" tIns="43008" rIns="86017" bIns="43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8848"/>
            <a:ext cx="3009212" cy="41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017" tIns="43008" rIns="86017" bIns="43008" numCol="1" anchor="b" anchorCtr="0" compatLnSpc="1">
            <a:prstTxWarp prst="textNoShape">
              <a:avLst/>
            </a:prstTxWarp>
          </a:bodyPr>
          <a:lstStyle>
            <a:lvl1pPr defTabSz="860634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8512" y="8858848"/>
            <a:ext cx="3009211" cy="41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017" tIns="43008" rIns="86017" bIns="43008" numCol="1" anchor="b" anchorCtr="0" compatLnSpc="1">
            <a:prstTxWarp prst="textNoShape">
              <a:avLst/>
            </a:prstTxWarp>
          </a:bodyPr>
          <a:lstStyle>
            <a:lvl1pPr algn="r" defTabSz="860634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15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All the components are important and necessary; the first point (FRM) is of particular importance because it gives a reference properly characterised and traceable to standard on which the Validation results can be anchored. </a:t>
            </a: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15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15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sz="900" dirty="0" smtClean="0"/>
              <a:t>SI for transponder is the time (for range measurement).</a:t>
            </a:r>
            <a:r>
              <a:rPr lang="en-GB" sz="900" baseline="0" dirty="0" smtClean="0"/>
              <a:t> </a:t>
            </a:r>
          </a:p>
          <a:p>
            <a:pPr lvl="1"/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1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4" name="Picture 63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68768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45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964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5580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55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75323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60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23.png"/><Relationship Id="rId34" Type="http://schemas.openxmlformats.org/officeDocument/2006/relationships/image" Target="../media/image24.png"/><Relationship Id="rId35" Type="http://schemas.openxmlformats.org/officeDocument/2006/relationships/image" Target="../media/image25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2" Type="http://schemas.openxmlformats.org/officeDocument/2006/relationships/image" Target="../media/image2.jpe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80702"/>
            <a:ext cx="20191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6" name="Picture 6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sp>
        <p:nvSpPr>
          <p:cNvPr id="34" name="Text Box 34"/>
          <p:cNvSpPr txBox="1">
            <a:spLocks noChangeAspect="1" noChangeArrowheads="1"/>
          </p:cNvSpPr>
          <p:nvPr userDrawn="1"/>
        </p:nvSpPr>
        <p:spPr bwMode="auto">
          <a:xfrm>
            <a:off x="4444974" y="4556631"/>
            <a:ext cx="4520474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Slide  </a:t>
            </a:r>
            <a:fld id="{BBA2E11D-44E1-43DD-A173-928128880055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1" r:id="rId2"/>
    <p:sldLayoutId id="2147483930" r:id="rId3"/>
    <p:sldLayoutId id="2147483943" r:id="rId4"/>
    <p:sldLayoutId id="2147483944" r:id="rId5"/>
    <p:sldLayoutId id="2147483945" r:id="rId6"/>
    <p:sldLayoutId id="2147483947" r:id="rId7"/>
    <p:sldLayoutId id="2147483948" r:id="rId8"/>
    <p:sldLayoutId id="2147483949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hyperlink" Target="http://www.frm4sts.org/" TargetMode="External"/><Relationship Id="rId5" Type="http://schemas.openxmlformats.org/officeDocument/2006/relationships/hyperlink" Target="https://frm4soc.org" TargetMode="External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18761" y="1047145"/>
            <a:ext cx="7972425" cy="523220"/>
          </a:xfrm>
        </p:spPr>
        <p:txBody>
          <a:bodyPr anchor="b" anchorCtr="0"/>
          <a:lstStyle/>
          <a:p>
            <a:r>
              <a:rPr lang="x-none" sz="2800" b="1" dirty="0" smtClean="0">
                <a:solidFill>
                  <a:schemeClr val="bg1"/>
                </a:solidFill>
              </a:rPr>
              <a:t>ESA report to CEOS/WGCV/LPV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831" y="2820141"/>
            <a:ext cx="1776733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x-none" sz="1400" dirty="0" smtClean="0">
                <a:solidFill>
                  <a:schemeClr val="bg1"/>
                </a:solidFill>
              </a:rPr>
              <a:t>Ferran Gascon</a:t>
            </a:r>
            <a:endParaRPr lang="en-GB" sz="20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042" y="3811452"/>
            <a:ext cx="2902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15 May 2019</a:t>
            </a:r>
            <a:r>
              <a:rPr lang="en-GB" sz="1400" b="1" smtClean="0">
                <a:solidFill>
                  <a:schemeClr val="bg1"/>
                </a:solidFill>
              </a:rPr>
              <a:t>, LPS19, Milan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3" y="608698"/>
            <a:ext cx="8746316" cy="3967112"/>
          </a:xfrm>
        </p:spPr>
        <p:txBody>
          <a:bodyPr/>
          <a:lstStyle/>
          <a:p>
            <a:endParaRPr lang="en-US" dirty="0" smtClean="0"/>
          </a:p>
          <a:p>
            <a:pPr algn="just">
              <a:buFont typeface="Courier New"/>
              <a:buChar char="o"/>
            </a:pPr>
            <a:r>
              <a:rPr lang="en-GB" sz="1400" dirty="0"/>
              <a:t>The validation activities </a:t>
            </a:r>
            <a:r>
              <a:rPr lang="en-GB" sz="1400" dirty="0" smtClean="0"/>
              <a:t>have </a:t>
            </a:r>
            <a:r>
              <a:rPr lang="en-GB" sz="1400" dirty="0"/>
              <a:t>two main goals: </a:t>
            </a:r>
            <a:endParaRPr lang="en-GB" sz="1400" dirty="0" smtClean="0"/>
          </a:p>
          <a:p>
            <a:pPr marL="1095750" lvl="1" indent="-285750" algn="just">
              <a:buFont typeface="Wingdings" charset="2"/>
              <a:buChar char="Ø"/>
            </a:pPr>
            <a:r>
              <a:rPr lang="en-GB" sz="1400" dirty="0" smtClean="0"/>
              <a:t>the </a:t>
            </a:r>
            <a:r>
              <a:rPr lang="en-GB" sz="1400" dirty="0"/>
              <a:t>first one is to provide products with documented and </a:t>
            </a:r>
            <a:r>
              <a:rPr lang="en-GB" sz="1400" dirty="0" smtClean="0"/>
              <a:t>associated traceable </a:t>
            </a:r>
            <a:r>
              <a:rPr lang="en-GB" sz="1400" dirty="0"/>
              <a:t>error </a:t>
            </a:r>
            <a:r>
              <a:rPr lang="en-GB" sz="1400" dirty="0" smtClean="0"/>
              <a:t>bars; </a:t>
            </a:r>
          </a:p>
          <a:p>
            <a:pPr marL="1095750" lvl="1" indent="-285750" algn="just">
              <a:buFont typeface="Wingdings" charset="2"/>
              <a:buChar char="Ø"/>
            </a:pPr>
            <a:r>
              <a:rPr lang="en-GB" sz="1400" dirty="0" smtClean="0"/>
              <a:t>the </a:t>
            </a:r>
            <a:r>
              <a:rPr lang="en-GB" sz="1400" dirty="0"/>
              <a:t>second goal is to gain knowledge in the algorithm and sensor characteristics in order to improve their </a:t>
            </a:r>
            <a:r>
              <a:rPr lang="en-GB" sz="1400" dirty="0" smtClean="0"/>
              <a:t>quality and reliability.</a:t>
            </a:r>
            <a:endParaRPr lang="en-GB" sz="1400" dirty="0"/>
          </a:p>
          <a:p>
            <a:pPr algn="just"/>
            <a:r>
              <a:rPr lang="en-GB" sz="1400" dirty="0"/>
              <a:t> </a:t>
            </a:r>
          </a:p>
          <a:p>
            <a:pPr algn="just">
              <a:buFont typeface="Courier New"/>
              <a:buChar char="o"/>
            </a:pPr>
            <a:r>
              <a:rPr lang="en-GB" sz="1400" dirty="0"/>
              <a:t>The accuracy in the uncertainties </a:t>
            </a:r>
            <a:r>
              <a:rPr lang="en-GB" sz="1400" dirty="0" smtClean="0"/>
              <a:t>has a long term impact for most EO </a:t>
            </a:r>
            <a:r>
              <a:rPr lang="en-GB" sz="1400" dirty="0"/>
              <a:t>applications and in particular for climate applications. </a:t>
            </a:r>
          </a:p>
          <a:p>
            <a:pPr algn="just"/>
            <a:endParaRPr lang="en-GB" sz="1400" dirty="0" smtClean="0"/>
          </a:p>
          <a:p>
            <a:pPr algn="just">
              <a:buFont typeface="Courier New"/>
              <a:buChar char="o"/>
            </a:pPr>
            <a:r>
              <a:rPr lang="en-GB" sz="1400" dirty="0" smtClean="0"/>
              <a:t>The </a:t>
            </a:r>
            <a:r>
              <a:rPr lang="en-GB" sz="1400" dirty="0"/>
              <a:t>v</a:t>
            </a:r>
            <a:r>
              <a:rPr lang="en-GB" sz="1400" dirty="0" smtClean="0"/>
              <a:t>alidation activities are a key component of a Mission, as it is the foundation for user credibility into the mission data.  Validation activities require  continuous effort during and after the mission life time.  </a:t>
            </a:r>
          </a:p>
          <a:p>
            <a:pPr algn="just"/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98446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3" y="623938"/>
            <a:ext cx="8746316" cy="3967112"/>
          </a:xfrm>
        </p:spPr>
        <p:txBody>
          <a:bodyPr/>
          <a:lstStyle/>
          <a:p>
            <a:pPr algn="just">
              <a:buFont typeface="Courier New"/>
              <a:buChar char="o"/>
            </a:pPr>
            <a:r>
              <a:rPr lang="en-GB" sz="1300" dirty="0"/>
              <a:t>A validation program is composed by a set of different complementary </a:t>
            </a:r>
            <a:r>
              <a:rPr lang="en-GB" sz="1300" dirty="0" smtClean="0"/>
              <a:t>activities </a:t>
            </a:r>
            <a:r>
              <a:rPr lang="en-GB" sz="1300" dirty="0"/>
              <a:t>bringing elements that need to be combined together in order to produce consolidated and confident validation results. </a:t>
            </a:r>
          </a:p>
          <a:p>
            <a:pPr algn="just"/>
            <a:r>
              <a:rPr lang="en-GB" sz="1300" dirty="0"/>
              <a:t> </a:t>
            </a:r>
          </a:p>
          <a:p>
            <a:pPr algn="just">
              <a:buFont typeface="Courier New"/>
              <a:buChar char="o"/>
            </a:pPr>
            <a:r>
              <a:rPr lang="en-GB" sz="1300" dirty="0"/>
              <a:t>In a generic manner the different components for a validation program are the following: </a:t>
            </a:r>
          </a:p>
          <a:p>
            <a:pPr marL="533400" lvl="0" indent="-171450" algn="just">
              <a:buFont typeface="Arial" panose="020B0604020202020204" pitchFamily="34" charset="0"/>
              <a:buChar char="•"/>
            </a:pPr>
            <a:r>
              <a:rPr lang="en-GB" sz="1300" dirty="0" smtClean="0"/>
              <a:t>Validation </a:t>
            </a:r>
            <a:r>
              <a:rPr lang="en-GB" sz="1300" dirty="0"/>
              <a:t>against precise Fiducial Reference </a:t>
            </a:r>
            <a:r>
              <a:rPr lang="en-GB" sz="1300" dirty="0" smtClean="0"/>
              <a:t>Measurements (FRM): few </a:t>
            </a:r>
            <a:r>
              <a:rPr lang="en-GB" sz="1300" dirty="0"/>
              <a:t>points but </a:t>
            </a:r>
            <a:r>
              <a:rPr lang="en-GB" sz="1300" dirty="0" smtClean="0"/>
              <a:t>precise;</a:t>
            </a:r>
            <a:endParaRPr lang="en-GB" sz="1300" dirty="0"/>
          </a:p>
          <a:p>
            <a:pPr marL="533400" lvl="0" indent="-171450" algn="just">
              <a:buFont typeface="Arial" panose="020B0604020202020204" pitchFamily="34" charset="0"/>
              <a:buChar char="•"/>
            </a:pPr>
            <a:r>
              <a:rPr lang="en-GB" sz="1300" dirty="0" smtClean="0"/>
              <a:t>Validation </a:t>
            </a:r>
            <a:r>
              <a:rPr lang="en-GB" sz="1300" dirty="0"/>
              <a:t>against </a:t>
            </a:r>
            <a:r>
              <a:rPr lang="en-GB" sz="1300" dirty="0" smtClean="0"/>
              <a:t>in-situ: more </a:t>
            </a:r>
            <a:r>
              <a:rPr lang="en-GB" sz="1300" dirty="0"/>
              <a:t>points less </a:t>
            </a:r>
            <a:r>
              <a:rPr lang="en-GB" sz="1300" dirty="0" smtClean="0"/>
              <a:t>precise;</a:t>
            </a:r>
            <a:endParaRPr lang="en-GB" sz="1300" dirty="0"/>
          </a:p>
          <a:p>
            <a:pPr marL="533400" lvl="0" indent="-171450" algn="just">
              <a:buFont typeface="Arial" panose="020B0604020202020204" pitchFamily="34" charset="0"/>
              <a:buChar char="•"/>
            </a:pPr>
            <a:r>
              <a:rPr lang="en-GB" sz="1300" dirty="0" smtClean="0"/>
              <a:t>Validation </a:t>
            </a:r>
            <a:r>
              <a:rPr lang="en-GB" sz="1300" dirty="0"/>
              <a:t>against others </a:t>
            </a:r>
            <a:r>
              <a:rPr lang="en-GB" sz="1300" dirty="0" smtClean="0"/>
              <a:t>sources: inter-satellite comparison;</a:t>
            </a:r>
            <a:endParaRPr lang="en-GB" sz="1300" dirty="0"/>
          </a:p>
          <a:p>
            <a:pPr marL="533400" lvl="0" indent="-171450" algn="just">
              <a:buFont typeface="Arial" panose="020B0604020202020204" pitchFamily="34" charset="0"/>
              <a:buChar char="•"/>
            </a:pPr>
            <a:r>
              <a:rPr lang="en-GB" sz="1300" dirty="0" smtClean="0"/>
              <a:t>Validation </a:t>
            </a:r>
            <a:r>
              <a:rPr lang="en-GB" sz="1300" dirty="0"/>
              <a:t>against </a:t>
            </a:r>
            <a:r>
              <a:rPr lang="en-GB" sz="1300" dirty="0" smtClean="0"/>
              <a:t>models: data </a:t>
            </a:r>
            <a:r>
              <a:rPr lang="en-GB" sz="1300" dirty="0"/>
              <a:t>assimilation rejection statistics, integrated model analyses</a:t>
            </a:r>
            <a:r>
              <a:rPr lang="en-GB" sz="1300" dirty="0" smtClean="0"/>
              <a:t>…;</a:t>
            </a:r>
            <a:endParaRPr lang="en-GB" sz="1300" dirty="0"/>
          </a:p>
          <a:p>
            <a:pPr marL="533400" lvl="0" indent="-171450" algn="just">
              <a:buFont typeface="Arial" panose="020B0604020202020204" pitchFamily="34" charset="0"/>
              <a:buChar char="•"/>
            </a:pPr>
            <a:r>
              <a:rPr lang="en-GB" sz="1300" dirty="0" smtClean="0"/>
              <a:t>Validation </a:t>
            </a:r>
            <a:r>
              <a:rPr lang="en-GB" sz="1300" dirty="0"/>
              <a:t>using Level 3 </a:t>
            </a:r>
            <a:r>
              <a:rPr lang="en-GB" sz="1300" dirty="0" smtClean="0"/>
              <a:t>data (i.e. merged data): </a:t>
            </a:r>
            <a:r>
              <a:rPr lang="en-US" sz="1300" dirty="0" smtClean="0"/>
              <a:t>statistical </a:t>
            </a:r>
            <a:r>
              <a:rPr lang="en-US" sz="1300" dirty="0"/>
              <a:t>comparison between various </a:t>
            </a:r>
            <a:r>
              <a:rPr lang="en-US" sz="1300" dirty="0" smtClean="0"/>
              <a:t>Level 3 </a:t>
            </a:r>
            <a:r>
              <a:rPr lang="en-US" sz="1300" dirty="0"/>
              <a:t>from various sensors constitutes an extremely useful tool (mean, median, </a:t>
            </a:r>
            <a:r>
              <a:rPr lang="en-US" sz="1300" dirty="0" err="1"/>
              <a:t>sd</a:t>
            </a:r>
            <a:r>
              <a:rPr lang="en-US" sz="1300" dirty="0"/>
              <a:t>, bias, RMS…. for selected zones, transects, latitudinal bands, seasonal trends… ) for a cross-validation of the </a:t>
            </a:r>
            <a:r>
              <a:rPr lang="en-US" sz="1300" dirty="0" smtClean="0"/>
              <a:t>products;</a:t>
            </a:r>
            <a:endParaRPr lang="en-GB" sz="1300" dirty="0"/>
          </a:p>
          <a:p>
            <a:pPr marL="533400" lvl="0" indent="-171450" algn="just">
              <a:buFont typeface="Arial" panose="020B0604020202020204" pitchFamily="34" charset="0"/>
              <a:buChar char="•"/>
            </a:pPr>
            <a:r>
              <a:rPr lang="en-GB" sz="1300" dirty="0"/>
              <a:t>Validation using monitoring </a:t>
            </a:r>
            <a:r>
              <a:rPr lang="en-GB" sz="1300" dirty="0" smtClean="0"/>
              <a:t>tools: statistics, </a:t>
            </a:r>
            <a:r>
              <a:rPr lang="en-GB" sz="1300" dirty="0"/>
              <a:t>trend, </a:t>
            </a:r>
            <a:r>
              <a:rPr lang="en-GB" sz="1300" dirty="0" smtClean="0"/>
              <a:t>systematic quality control, etc.</a:t>
            </a:r>
            <a:endParaRPr lang="en-GB" sz="1300" dirty="0"/>
          </a:p>
          <a:p>
            <a:pPr algn="just"/>
            <a:r>
              <a:rPr lang="en-GB" sz="13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834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Fiducial Reference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339" y="677467"/>
            <a:ext cx="8677622" cy="4108082"/>
          </a:xfrm>
        </p:spPr>
        <p:txBody>
          <a:bodyPr/>
          <a:lstStyle/>
          <a:p>
            <a:pPr algn="just"/>
            <a:r>
              <a:rPr lang="en-GB" sz="1200" i="1" dirty="0" smtClean="0"/>
              <a:t>“The </a:t>
            </a:r>
            <a:r>
              <a:rPr lang="en-GB" sz="1200" i="1" dirty="0"/>
              <a:t>suite of independent ground measurements </a:t>
            </a:r>
            <a:r>
              <a:rPr lang="en-GB" sz="1200" i="1" dirty="0" smtClean="0"/>
              <a:t>that provide the maximum Return On Investment (ROI) for a satellite mission by delivering</a:t>
            </a:r>
            <a:r>
              <a:rPr lang="en-GB" sz="1200" i="1" dirty="0"/>
              <a:t>, to users, the required confidence in data products, in the form of independent validation results and satellite measurement uncertainty estimation, over the entire end-to-end duration of a satellite mission</a:t>
            </a:r>
            <a:r>
              <a:rPr lang="en-GB" sz="1200" i="1" dirty="0" smtClean="0"/>
              <a:t>.”  </a:t>
            </a:r>
            <a:endParaRPr lang="en-GB" sz="1200" dirty="0"/>
          </a:p>
          <a:p>
            <a:pPr algn="just"/>
            <a:endParaRPr lang="en-GB" sz="1200" dirty="0" smtClean="0"/>
          </a:p>
          <a:p>
            <a:pPr indent="0" algn="just"/>
            <a:r>
              <a:rPr lang="en-GB" sz="1200" dirty="0" smtClean="0"/>
              <a:t>Following the QA4EO principles, the </a:t>
            </a:r>
            <a:r>
              <a:rPr lang="en-GB" sz="1200" dirty="0"/>
              <a:t>defining </a:t>
            </a:r>
            <a:r>
              <a:rPr lang="en-GB" sz="1200" b="1" dirty="0"/>
              <a:t>mandatory characteristics</a:t>
            </a:r>
            <a:r>
              <a:rPr lang="en-GB" sz="1200" dirty="0"/>
              <a:t> for FRM are</a:t>
            </a:r>
            <a:r>
              <a:rPr lang="en-GB" sz="1200" dirty="0" smtClean="0"/>
              <a:t>:</a:t>
            </a:r>
            <a:endParaRPr lang="en-GB" sz="11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1100" dirty="0"/>
              <a:t>FRM measurements have </a:t>
            </a:r>
            <a:r>
              <a:rPr lang="en-GB" sz="1100" b="1" i="1" dirty="0">
                <a:solidFill>
                  <a:srgbClr val="00549F"/>
                </a:solidFill>
              </a:rPr>
              <a:t>documented SI traceability</a:t>
            </a:r>
            <a:r>
              <a:rPr lang="en-GB" sz="1100" dirty="0">
                <a:solidFill>
                  <a:srgbClr val="00549F"/>
                </a:solidFill>
              </a:rPr>
              <a:t> </a:t>
            </a:r>
            <a:r>
              <a:rPr lang="en-GB" sz="1100" dirty="0" smtClean="0"/>
              <a:t>(e.g. </a:t>
            </a:r>
            <a:r>
              <a:rPr lang="en-GB" sz="1100" dirty="0"/>
              <a:t>via round-robin characterisation and </a:t>
            </a:r>
            <a:r>
              <a:rPr lang="en-GB" sz="1100" dirty="0" smtClean="0"/>
              <a:t>regular, pre</a:t>
            </a:r>
            <a:r>
              <a:rPr lang="en-GB" sz="1100" dirty="0"/>
              <a:t>-and post </a:t>
            </a:r>
            <a:r>
              <a:rPr lang="en-GB" sz="1100" dirty="0" smtClean="0"/>
              <a:t>deployment, </a:t>
            </a:r>
            <a:r>
              <a:rPr lang="en-GB" sz="1100" dirty="0"/>
              <a:t>calibration of instruments) using metrology </a:t>
            </a:r>
            <a:r>
              <a:rPr lang="en-GB" sz="1100" dirty="0" smtClean="0"/>
              <a:t>standards,</a:t>
            </a:r>
            <a:endParaRPr lang="en-GB" sz="11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1100" dirty="0"/>
              <a:t>FRM measurements are </a:t>
            </a:r>
            <a:r>
              <a:rPr lang="en-GB" sz="1100" b="1" i="1" dirty="0">
                <a:solidFill>
                  <a:srgbClr val="00549F"/>
                </a:solidFill>
              </a:rPr>
              <a:t>independent</a:t>
            </a:r>
            <a:r>
              <a:rPr lang="en-GB" sz="1100" dirty="0"/>
              <a:t> from the satellite geophysical retrieval </a:t>
            </a:r>
            <a:r>
              <a:rPr lang="en-GB" sz="1100" dirty="0" smtClean="0"/>
              <a:t>process,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1100" dirty="0"/>
              <a:t>An </a:t>
            </a:r>
            <a:r>
              <a:rPr lang="en-GB" sz="1100" b="1" i="1" dirty="0">
                <a:solidFill>
                  <a:srgbClr val="00549F"/>
                </a:solidFill>
              </a:rPr>
              <a:t>uncertainty budget</a:t>
            </a:r>
            <a:r>
              <a:rPr lang="en-GB" sz="1100" dirty="0">
                <a:solidFill>
                  <a:srgbClr val="00549F"/>
                </a:solidFill>
              </a:rPr>
              <a:t> </a:t>
            </a:r>
            <a:r>
              <a:rPr lang="en-GB" sz="1100" dirty="0"/>
              <a:t>for all FRM instruments and derived measurements is available and </a:t>
            </a:r>
            <a:r>
              <a:rPr lang="en-GB" sz="1100" dirty="0" smtClean="0"/>
              <a:t>maintained,</a:t>
            </a:r>
            <a:endParaRPr lang="en-GB" sz="11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1100" dirty="0"/>
              <a:t>FRM </a:t>
            </a:r>
            <a:r>
              <a:rPr lang="en-GB" sz="1100" b="1" i="1" dirty="0">
                <a:solidFill>
                  <a:srgbClr val="00549F"/>
                </a:solidFill>
              </a:rPr>
              <a:t>measurement protocols, procedures</a:t>
            </a:r>
            <a:r>
              <a:rPr lang="en-GB" sz="1100" dirty="0">
                <a:solidFill>
                  <a:srgbClr val="00549F"/>
                </a:solidFill>
              </a:rPr>
              <a:t> </a:t>
            </a:r>
            <a:r>
              <a:rPr lang="en-GB" sz="1100" dirty="0"/>
              <a:t>and community-wide management practices (measurement, processing, archive, documents etc.) are defined, published openly and adhered to by FRM instrument </a:t>
            </a:r>
            <a:r>
              <a:rPr lang="en-GB" sz="1100" dirty="0" smtClean="0"/>
              <a:t>deployments,</a:t>
            </a:r>
            <a:endParaRPr lang="en-GB" sz="11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1100" dirty="0"/>
              <a:t>FRM are </a:t>
            </a:r>
            <a:r>
              <a:rPr lang="en-GB" sz="1100" b="1" i="1" dirty="0">
                <a:solidFill>
                  <a:srgbClr val="00549F"/>
                </a:solidFill>
              </a:rPr>
              <a:t>accessible</a:t>
            </a:r>
            <a:r>
              <a:rPr lang="en-GB" sz="1100" dirty="0"/>
              <a:t> to other researchers allowing independent verification of processing </a:t>
            </a:r>
            <a:r>
              <a:rPr lang="en-GB" sz="1100" dirty="0" smtClean="0"/>
              <a:t>systems,</a:t>
            </a:r>
            <a:endParaRPr lang="en-GB" sz="11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100" dirty="0"/>
              <a:t>FRM are </a:t>
            </a:r>
            <a:r>
              <a:rPr lang="en-GB" sz="1100" b="1" i="1" dirty="0">
                <a:solidFill>
                  <a:srgbClr val="00549F"/>
                </a:solidFill>
              </a:rPr>
              <a:t>required</a:t>
            </a:r>
            <a:r>
              <a:rPr lang="en-GB" sz="1100" dirty="0"/>
              <a:t> to determine the on-orbit uncertainty characteristics of satellite geophysical measurements via independent validation activities. </a:t>
            </a:r>
          </a:p>
        </p:txBody>
      </p:sp>
    </p:spTree>
    <p:extLst>
      <p:ext uri="{BB962C8B-B14F-4D97-AF65-F5344CB8AC3E}">
        <p14:creationId xmlns:p14="http://schemas.microsoft.com/office/powerpoint/2010/main" val="114865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90" y="821242"/>
            <a:ext cx="1692330" cy="50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3" y="700138"/>
            <a:ext cx="8972347" cy="4108082"/>
          </a:xfrm>
        </p:spPr>
        <p:txBody>
          <a:bodyPr/>
          <a:lstStyle/>
          <a:p>
            <a:endParaRPr lang="en-GB" sz="1000" dirty="0"/>
          </a:p>
          <a:p>
            <a:r>
              <a:rPr lang="en-GB" sz="1000" dirty="0">
                <a:latin typeface="+mn-lt"/>
              </a:rPr>
              <a:t> </a:t>
            </a:r>
          </a:p>
          <a:p>
            <a:r>
              <a:rPr lang="en-GB" sz="800" dirty="0"/>
              <a:t> </a:t>
            </a:r>
          </a:p>
          <a:p>
            <a:r>
              <a:rPr lang="en-GB" sz="800" dirty="0"/>
              <a:t> </a:t>
            </a:r>
            <a:endParaRPr lang="en-US" sz="700" b="1" dirty="0">
              <a:solidFill>
                <a:srgbClr val="00549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312619"/>
              </p:ext>
            </p:extLst>
          </p:nvPr>
        </p:nvGraphicFramePr>
        <p:xfrm>
          <a:off x="45720" y="783590"/>
          <a:ext cx="9067800" cy="37960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66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75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536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51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hlinkClick r:id="rId4"/>
                        </a:rPr>
                        <a:t>http://www.frm4sts.org/</a:t>
                      </a:r>
                      <a:r>
                        <a:rPr lang="en-US" sz="900" dirty="0" smtClean="0"/>
                        <a:t> </a:t>
                      </a:r>
                    </a:p>
                    <a:p>
                      <a:pPr algn="just"/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00549F"/>
                          </a:solidFill>
                        </a:rPr>
                        <a:t>Preparing ground truth radiometers and drifting buoy as FRM (SI Traceability) </a:t>
                      </a:r>
                      <a:r>
                        <a:rPr lang="en-US" sz="900" dirty="0" smtClean="0">
                          <a:solidFill>
                            <a:srgbClr val="00549F"/>
                          </a:solidFill>
                          <a:sym typeface="Wingdings" panose="05000000000000000000" pitchFamily="2" charset="2"/>
                        </a:rPr>
                        <a:t> SST, LST</a:t>
                      </a:r>
                      <a:endParaRPr lang="en-US" sz="900" dirty="0" smtClean="0">
                        <a:solidFill>
                          <a:srgbClr val="00549F"/>
                        </a:solidFill>
                      </a:endParaRPr>
                    </a:p>
                    <a:p>
                      <a:pPr algn="just"/>
                      <a:endParaRPr lang="en-GB" sz="900" dirty="0">
                        <a:solidFill>
                          <a:srgbClr val="00549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hlinkClick r:id="rId5"/>
                        </a:rPr>
                        <a:t>https://frm4soc.org</a:t>
                      </a:r>
                      <a:r>
                        <a:rPr lang="en-US" sz="900" dirty="0" smtClean="0"/>
                        <a:t> </a:t>
                      </a:r>
                    </a:p>
                    <a:p>
                      <a:pPr algn="just"/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00549F"/>
                          </a:solidFill>
                        </a:rPr>
                        <a:t>Preparing above water radiometers and vicarious infrastructure in Europe for Ocean </a:t>
                      </a:r>
                      <a:r>
                        <a:rPr lang="en-US" sz="900" dirty="0" err="1" smtClean="0">
                          <a:solidFill>
                            <a:srgbClr val="00549F"/>
                          </a:solidFill>
                        </a:rPr>
                        <a:t>Colour</a:t>
                      </a:r>
                      <a:r>
                        <a:rPr lang="en-US" sz="900" dirty="0" smtClean="0">
                          <a:solidFill>
                            <a:srgbClr val="00549F"/>
                          </a:solidFill>
                        </a:rPr>
                        <a:t> FRM (SI Traceability) </a:t>
                      </a:r>
                      <a:r>
                        <a:rPr lang="en-US" sz="900" dirty="0" smtClean="0">
                          <a:solidFill>
                            <a:srgbClr val="00549F"/>
                          </a:solidFill>
                          <a:sym typeface="Wingdings" panose="05000000000000000000" pitchFamily="2" charset="2"/>
                        </a:rPr>
                        <a:t> OC</a:t>
                      </a:r>
                      <a:endParaRPr lang="en-US" sz="900" dirty="0" smtClean="0">
                        <a:solidFill>
                          <a:srgbClr val="00549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390">
                <a:tc>
                  <a:txBody>
                    <a:bodyPr/>
                    <a:lstStyle/>
                    <a:p>
                      <a:pPr algn="just"/>
                      <a:r>
                        <a:rPr lang="en-GB" sz="900" dirty="0" smtClean="0"/>
                        <a:t>http://www.frm4alt.eu/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00549F"/>
                          </a:solidFill>
                        </a:rPr>
                        <a:t>Procedures  and approached to maintain ground transponders (with SI Traceability) </a:t>
                      </a:r>
                      <a:r>
                        <a:rPr lang="en-US" sz="900" dirty="0" smtClean="0">
                          <a:solidFill>
                            <a:srgbClr val="00549F"/>
                          </a:solidFill>
                          <a:sym typeface="Wingdings" panose="05000000000000000000" pitchFamily="2" charset="2"/>
                        </a:rPr>
                        <a:t> Topography</a:t>
                      </a:r>
                      <a:endParaRPr lang="en-US" sz="900" dirty="0" smtClean="0">
                        <a:solidFill>
                          <a:srgbClr val="00549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just"/>
                      <a:r>
                        <a:rPr lang="en-GB" sz="900" dirty="0" smtClean="0"/>
                        <a:t>http://frm4ghg.aeronomie.be/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00549F"/>
                          </a:solidFill>
                        </a:rPr>
                        <a:t>The focus of the “FRM</a:t>
                      </a:r>
                      <a:r>
                        <a:rPr lang="en-US" sz="900" baseline="0" dirty="0" smtClean="0">
                          <a:solidFill>
                            <a:srgbClr val="00549F"/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rgbClr val="00549F"/>
                          </a:solidFill>
                        </a:rPr>
                        <a:t>Ground-Based FTIR Greenhouse Gas Observations” (FRM4GHG) project is the </a:t>
                      </a:r>
                      <a:r>
                        <a:rPr lang="en-US" sz="900" dirty="0" err="1" smtClean="0">
                          <a:solidFill>
                            <a:srgbClr val="00549F"/>
                          </a:solidFill>
                        </a:rPr>
                        <a:t>intercomparison</a:t>
                      </a:r>
                      <a:r>
                        <a:rPr lang="en-US" sz="900" dirty="0" smtClean="0">
                          <a:solidFill>
                            <a:srgbClr val="00549F"/>
                          </a:solidFill>
                        </a:rPr>
                        <a:t> of instruments and harmonization of products and retrievals from ground based FTIR systems </a:t>
                      </a:r>
                      <a:r>
                        <a:rPr lang="en-US" sz="900" dirty="0" smtClean="0">
                          <a:solidFill>
                            <a:srgbClr val="00549F"/>
                          </a:solidFill>
                          <a:sym typeface="Wingdings" panose="05000000000000000000" pitchFamily="2" charset="2"/>
                        </a:rPr>
                        <a:t> Green</a:t>
                      </a:r>
                      <a:r>
                        <a:rPr lang="en-US" sz="900" baseline="0" dirty="0" smtClean="0">
                          <a:solidFill>
                            <a:srgbClr val="00549F"/>
                          </a:solidFill>
                          <a:sym typeface="Wingdings" panose="05000000000000000000" pitchFamily="2" charset="2"/>
                        </a:rPr>
                        <a:t>house Gas</a:t>
                      </a:r>
                      <a:endParaRPr lang="en-GB" sz="900" dirty="0">
                        <a:solidFill>
                          <a:srgbClr val="00549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just"/>
                      <a:r>
                        <a:rPr lang="en-GB" sz="900" dirty="0" smtClean="0"/>
                        <a:t>http://frm4doas.aeronomie.be/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00549F"/>
                          </a:solidFill>
                        </a:rPr>
                        <a:t>The “FRM for Ground-Based DOAS Air-Quality Observations” (FRM4DOAS) project aims at the harmonization of the retrievals from UV-Visible ground based spectrometers, e.g., MAXDOAS or Pandora, in view of reaching the standards of FRMs for NO2 and ozone.</a:t>
                      </a:r>
                      <a:endParaRPr lang="en-GB" sz="900" dirty="0">
                        <a:solidFill>
                          <a:srgbClr val="00549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just"/>
                      <a:r>
                        <a:rPr lang="en-GB" altLang="en-US" sz="900" dirty="0" smtClean="0"/>
                        <a:t>https://frm4veg.org/</a:t>
                      </a:r>
                    </a:p>
                    <a:p>
                      <a:pPr algn="just"/>
                      <a:endParaRPr lang="en-GB" sz="900" dirty="0" smtClean="0"/>
                    </a:p>
                    <a:p>
                      <a:pPr algn="just"/>
                      <a:endParaRPr lang="en-GB" sz="900" dirty="0" smtClean="0"/>
                    </a:p>
                    <a:p>
                      <a:pPr algn="just"/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900" dirty="0" smtClean="0">
                          <a:solidFill>
                            <a:srgbClr val="00549F"/>
                          </a:solidFill>
                        </a:rPr>
                        <a:t>Best practice for deploying an a site (and analysis) for accurate geometric calibration.</a:t>
                      </a:r>
                      <a:endParaRPr lang="en-GB" sz="900" dirty="0">
                        <a:solidFill>
                          <a:srgbClr val="00549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5351" y="1356360"/>
            <a:ext cx="1978529" cy="52485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26" y="1973580"/>
            <a:ext cx="1885754" cy="49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14" y="2516026"/>
            <a:ext cx="734632" cy="72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000" y="3343728"/>
            <a:ext cx="1469670" cy="54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3544" y="3968244"/>
            <a:ext cx="4369687" cy="61819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FRM4 projects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6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6" y="1193664"/>
            <a:ext cx="8838997" cy="3302138"/>
          </a:xfrm>
        </p:spPr>
        <p:txBody>
          <a:bodyPr/>
          <a:lstStyle/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ea typeface="MS PGothic" charset="0"/>
                <a:cs typeface="MS PGothic" charset="0"/>
              </a:rPr>
              <a:t>Continue </a:t>
            </a:r>
            <a:r>
              <a:rPr lang="en-GB" dirty="0" smtClean="0">
                <a:solidFill>
                  <a:srgbClr val="0098DB"/>
                </a:solidFill>
                <a:ea typeface="MS PGothic" charset="0"/>
                <a:cs typeface="MS PGothic" charset="0"/>
              </a:rPr>
              <a:t>FRM4 projects </a:t>
            </a:r>
            <a:r>
              <a:rPr lang="en-GB" dirty="0" smtClean="0">
                <a:ea typeface="MS PGothic" charset="0"/>
                <a:cs typeface="MS PGothic" charset="0"/>
              </a:rPr>
              <a:t>and extend to other geophysical variables.</a:t>
            </a:r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dirty="0" smtClean="0">
              <a:ea typeface="MS PGothic" charset="0"/>
              <a:cs typeface="MS PGothic" charset="0"/>
            </a:endParaRPr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ea typeface="MS PGothic" charset="0"/>
                <a:cs typeface="MS PGothic" charset="0"/>
              </a:rPr>
              <a:t>Advance in the definition of </a:t>
            </a:r>
            <a:r>
              <a:rPr lang="en-GB" dirty="0" smtClean="0">
                <a:solidFill>
                  <a:srgbClr val="0098DB"/>
                </a:solidFill>
                <a:ea typeface="MS PGothic" charset="0"/>
                <a:cs typeface="MS PGothic" charset="0"/>
              </a:rPr>
              <a:t>FRM protocols </a:t>
            </a:r>
            <a:r>
              <a:rPr lang="en-GB" dirty="0" smtClean="0">
                <a:ea typeface="MS PGothic" charset="0"/>
                <a:cs typeface="MS PGothic" charset="0"/>
              </a:rPr>
              <a:t>and propose them at CEOS/WGCV/LPV for community endorsement.</a:t>
            </a:r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dirty="0" smtClean="0">
              <a:ea typeface="MS PGothic" charset="0"/>
              <a:cs typeface="MS PGothic" charset="0"/>
            </a:endParaRPr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ea typeface="MS PGothic" charset="0"/>
                <a:cs typeface="MS PGothic" charset="0"/>
              </a:rPr>
              <a:t>Contribute to the development of a network of </a:t>
            </a:r>
            <a:r>
              <a:rPr lang="en-GB" dirty="0" smtClean="0">
                <a:solidFill>
                  <a:schemeClr val="accent1"/>
                </a:solidFill>
                <a:ea typeface="MS PGothic" charset="0"/>
                <a:cs typeface="MS PGothic" charset="0"/>
              </a:rPr>
              <a:t>validation super-sites </a:t>
            </a:r>
            <a:r>
              <a:rPr lang="en-GB" dirty="0" smtClean="0">
                <a:ea typeface="MS PGothic" charset="0"/>
                <a:cs typeface="MS PGothic" charset="0"/>
              </a:rPr>
              <a:t>for land geophysical variables with permanent measurements. ESA will support 2 validation super-sites in Europe.</a:t>
            </a:r>
          </a:p>
          <a:p>
            <a:pPr marL="981450" lvl="1" indent="-1714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549F"/>
              </a:solidFill>
              <a:ea typeface="MS PGothic" charset="0"/>
              <a:cs typeface="MS PGothic" charset="0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ja-JP" sz="1800" dirty="0">
                <a:ea typeface="MS PGothic" charset="0"/>
                <a:cs typeface="MS PGothic" charset="0"/>
              </a:rPr>
              <a:t>	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Validation Priorities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6" y="652515"/>
            <a:ext cx="8838997" cy="3843287"/>
          </a:xfrm>
        </p:spPr>
        <p:txBody>
          <a:bodyPr/>
          <a:lstStyle/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ea typeface="MS PGothic" charset="0"/>
                <a:cs typeface="MS PGothic" charset="0"/>
              </a:rPr>
              <a:t>A validation approach has been defined for ESA missions.</a:t>
            </a:r>
          </a:p>
          <a:p>
            <a:pPr algn="just">
              <a:lnSpc>
                <a:spcPct val="90000"/>
              </a:lnSpc>
              <a:defRPr/>
            </a:pPr>
            <a:endParaRPr lang="en-GB" dirty="0" smtClean="0">
              <a:ea typeface="MS PGothic" charset="0"/>
              <a:cs typeface="MS PGothic" charset="0"/>
            </a:endParaRPr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S PGothic" charset="0"/>
                <a:cs typeface="MS PGothic" charset="0"/>
              </a:rPr>
              <a:t>In line with QA4EO guidelines and CEOS WGCV.</a:t>
            </a:r>
          </a:p>
          <a:p>
            <a:pPr algn="just">
              <a:lnSpc>
                <a:spcPct val="90000"/>
              </a:lnSpc>
              <a:defRPr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ea typeface="MS PGothic" charset="0"/>
              <a:cs typeface="MS PGothic" charset="0"/>
            </a:endParaRPr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S PGothic" charset="0"/>
                <a:cs typeface="MS PGothic" charset="0"/>
              </a:rPr>
              <a:t>Plans are in place for Fiducial Reference Measurement (FRM) qualification.</a:t>
            </a:r>
          </a:p>
          <a:p>
            <a:pPr algn="just">
              <a:lnSpc>
                <a:spcPct val="90000"/>
              </a:lnSpc>
              <a:defRPr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ea typeface="MS PGothic" charset="0"/>
              <a:cs typeface="MS PGothic" charset="0"/>
            </a:endParaRPr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S PGothic" charset="0"/>
                <a:cs typeface="MS PGothic" charset="0"/>
              </a:rPr>
              <a:t>Activities started and will start to provide with FRMs.</a:t>
            </a:r>
          </a:p>
          <a:p>
            <a:pPr indent="0" algn="just">
              <a:lnSpc>
                <a:spcPct val="90000"/>
              </a:lnSpc>
              <a:defRPr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ea typeface="MS PGothic" charset="0"/>
              <a:cs typeface="MS PGothic" charset="0"/>
            </a:endParaRPr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S PGothic" charset="0"/>
                <a:cs typeface="MS PGothic" charset="0"/>
              </a:rPr>
              <a:t>Cal/Val information, FRM projects: </a:t>
            </a:r>
          </a:p>
          <a:p>
            <a:pPr algn="just">
              <a:lnSpc>
                <a:spcPct val="90000"/>
              </a:lnSpc>
              <a:defRPr/>
            </a:pPr>
            <a:r>
              <a:rPr lang="en-GB" altLang="ja-JP" dirty="0" smtClean="0">
                <a:solidFill>
                  <a:srgbClr val="00549F"/>
                </a:solidFill>
                <a:ea typeface="MS PGothic" charset="0"/>
                <a:cs typeface="MS PGothic" charset="0"/>
                <a:sym typeface="Wingdings" panose="05000000000000000000" pitchFamily="2" charset="2"/>
              </a:rPr>
              <a:t>	 </a:t>
            </a:r>
            <a:r>
              <a:rPr lang="en-GB" altLang="ja-JP" dirty="0">
                <a:solidFill>
                  <a:srgbClr val="00549F"/>
                </a:solidFill>
                <a:ea typeface="MS PGothic" charset="0"/>
                <a:cs typeface="MS PGothic" charset="0"/>
              </a:rPr>
              <a:t>https://earth.esa.int/web/sppa/home</a:t>
            </a:r>
            <a:endParaRPr lang="en-GB" altLang="ja-JP" dirty="0" smtClean="0">
              <a:solidFill>
                <a:srgbClr val="00549F"/>
              </a:solidFill>
              <a:ea typeface="MS PGothic" charset="0"/>
              <a:cs typeface="MS PGothic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ja-JP" dirty="0">
                <a:ea typeface="MS PGothic" charset="0"/>
                <a:cs typeface="MS PGothic" charset="0"/>
              </a:rPr>
              <a:t>		</a:t>
            </a:r>
            <a:endParaRPr lang="en-US" dirty="0" smtClean="0"/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S PGothic" charset="0"/>
                <a:cs typeface="MS PGothic" charset="0"/>
              </a:rPr>
              <a:t>ESA priorities on FRM projects, protocols definition and super-site deployment for land variables.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ea typeface="MS PGothic" charset="0"/>
              <a:cs typeface="MS PGothic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8428" y="109397"/>
            <a:ext cx="7174846" cy="430887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423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023205"/>
            <a:ext cx="8172450" cy="3479006"/>
          </a:xfrm>
          <a:prstGeom prst="rect">
            <a:avLst/>
          </a:prstGeom>
        </p:spPr>
      </p:pic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182464" y="16868"/>
            <a:ext cx="705643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GB" sz="2400" b="1" dirty="0" smtClean="0">
                <a:solidFill>
                  <a:srgbClr val="00549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Sentinel-3</a:t>
            </a:r>
            <a:r>
              <a:rPr lang="en-GB" sz="2400" b="1" dirty="0">
                <a:solidFill>
                  <a:srgbClr val="00549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GB" sz="2400" b="1" dirty="0" smtClean="0">
                <a:solidFill>
                  <a:srgbClr val="00549F"/>
                </a:solidFill>
                <a:ea typeface="Verdana" pitchFamily="34" charset="0"/>
                <a:cs typeface="Verdana" pitchFamily="34" charset="0"/>
              </a:rPr>
              <a:t>core data products </a:t>
            </a:r>
          </a:p>
          <a:p>
            <a:pPr>
              <a:defRPr/>
            </a:pPr>
            <a:r>
              <a:rPr lang="en-GB" sz="2400" b="1" i="1" u="sng" dirty="0" smtClean="0">
                <a:solidFill>
                  <a:srgbClr val="00549F"/>
                </a:solidFill>
                <a:ea typeface="Verdana" pitchFamily="34" charset="0"/>
                <a:cs typeface="Verdana" pitchFamily="34" charset="0"/>
              </a:rPr>
              <a:t>over ocean</a:t>
            </a:r>
            <a:endParaRPr lang="en-US" sz="2400" b="1" i="1" u="sng" dirty="0">
              <a:solidFill>
                <a:srgbClr val="00549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88451" y="1602685"/>
            <a:ext cx="1669774" cy="1160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974121" y="1657350"/>
            <a:ext cx="1669774" cy="4224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126521" y="3848928"/>
            <a:ext cx="1669774" cy="5242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75277" y="3776869"/>
            <a:ext cx="1669774" cy="5242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75277" y="1817618"/>
            <a:ext cx="1669774" cy="10821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8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 16-9 (1)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NEW ESA Presentation 16-9_Slovenia.potx" id="{B4B7490A-53FE-4E20-AAB8-88372E67B561}" vid="{BCEB71B1-FD63-4BD6-B008-F7DFC94BF6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f2760952-b3bb-408f-ace6-eb1e07642b8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 16-9 (1)</Template>
  <TotalTime>41</TotalTime>
  <Words>665</Words>
  <Application>Microsoft Macintosh PowerPoint</Application>
  <PresentationFormat>On-screen Show (16:9)</PresentationFormat>
  <Paragraphs>81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ESA Presentation 16-9 (1)</vt:lpstr>
      <vt:lpstr>ESA report to CEOS/WGCV/LPV</vt:lpstr>
      <vt:lpstr>Validation Approach</vt:lpstr>
      <vt:lpstr>Validation Approach</vt:lpstr>
      <vt:lpstr>Fiducial Reference Measurements</vt:lpstr>
      <vt:lpstr>FRM4 projects</vt:lpstr>
      <vt:lpstr>Validation Priorities</vt:lpstr>
      <vt:lpstr>Conclusions</vt:lpstr>
      <vt:lpstr>PowerPoint Presentation</vt:lpstr>
    </vt:vector>
  </TitlesOfParts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Philippe Goryl</dc:creator>
  <cp:lastModifiedBy>Ferran Gascon</cp:lastModifiedBy>
  <cp:revision>100</cp:revision>
  <cp:lastPrinted>2017-09-04T15:23:54Z</cp:lastPrinted>
  <dcterms:created xsi:type="dcterms:W3CDTF">2017-08-28T07:34:19Z</dcterms:created>
  <dcterms:modified xsi:type="dcterms:W3CDTF">2019-05-14T19:23:20Z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Philippe Goryl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2017-08-27T22:00:00Z</vt:filetime>
  </property>
  <property fmtid="{D5CDD505-2E9C-101B-9397-08002B2CF9AE}" pid="30" name="Organisational_x0020_entity">
    <vt:lpwstr/>
  </property>
</Properties>
</file>